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903600" cx="685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19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7" roundtripDataSignature="AMtx7mjfge9OqQOU+iF2E4vlBOLve5d+7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19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42074" y="685800"/>
            <a:ext cx="2374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2242074" y="685800"/>
            <a:ext cx="2374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/>
          <p:nvPr>
            <p:ph type="ctrTitle"/>
          </p:nvPr>
        </p:nvSpPr>
        <p:spPr>
          <a:xfrm>
            <a:off x="233781" y="1433649"/>
            <a:ext cx="6390300" cy="3952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4"/>
          <p:cNvSpPr txBox="1"/>
          <p:nvPr>
            <p:ph idx="1" type="subTitle"/>
          </p:nvPr>
        </p:nvSpPr>
        <p:spPr>
          <a:xfrm>
            <a:off x="233775" y="5456992"/>
            <a:ext cx="6390300" cy="1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4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/>
          <p:nvPr>
            <p:ph hasCustomPrompt="1" type="title"/>
          </p:nvPr>
        </p:nvSpPr>
        <p:spPr>
          <a:xfrm>
            <a:off x="233775" y="2129799"/>
            <a:ext cx="6390300" cy="3780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/>
          <p:nvPr>
            <p:ph idx="1" type="body"/>
          </p:nvPr>
        </p:nvSpPr>
        <p:spPr>
          <a:xfrm>
            <a:off x="233775" y="6069481"/>
            <a:ext cx="6390300" cy="250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/>
          <p:nvPr>
            <p:ph type="title"/>
          </p:nvPr>
        </p:nvSpPr>
        <p:spPr>
          <a:xfrm>
            <a:off x="233775" y="856878"/>
            <a:ext cx="6390300" cy="11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5"/>
          <p:cNvSpPr txBox="1"/>
          <p:nvPr>
            <p:ph idx="1" type="body"/>
          </p:nvPr>
        </p:nvSpPr>
        <p:spPr>
          <a:xfrm>
            <a:off x="233775" y="2219044"/>
            <a:ext cx="6390300" cy="65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5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/>
          <p:nvPr>
            <p:ph type="title"/>
          </p:nvPr>
        </p:nvSpPr>
        <p:spPr>
          <a:xfrm>
            <a:off x="233775" y="4141374"/>
            <a:ext cx="6390300" cy="162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6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/>
          <p:nvPr>
            <p:ph type="title"/>
          </p:nvPr>
        </p:nvSpPr>
        <p:spPr>
          <a:xfrm>
            <a:off x="233775" y="856878"/>
            <a:ext cx="6390300" cy="11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7"/>
          <p:cNvSpPr txBox="1"/>
          <p:nvPr>
            <p:ph idx="1" type="body"/>
          </p:nvPr>
        </p:nvSpPr>
        <p:spPr>
          <a:xfrm>
            <a:off x="233775" y="2219044"/>
            <a:ext cx="3000000" cy="65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7"/>
          <p:cNvSpPr txBox="1"/>
          <p:nvPr>
            <p:ph idx="2" type="body"/>
          </p:nvPr>
        </p:nvSpPr>
        <p:spPr>
          <a:xfrm>
            <a:off x="3624300" y="2219044"/>
            <a:ext cx="3000000" cy="65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7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/>
          <p:nvPr>
            <p:ph type="title"/>
          </p:nvPr>
        </p:nvSpPr>
        <p:spPr>
          <a:xfrm>
            <a:off x="233775" y="856878"/>
            <a:ext cx="6390300" cy="11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8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/>
          <p:nvPr>
            <p:ph type="title"/>
          </p:nvPr>
        </p:nvSpPr>
        <p:spPr>
          <a:xfrm>
            <a:off x="233775" y="1069785"/>
            <a:ext cx="2106000" cy="1455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9"/>
          <p:cNvSpPr txBox="1"/>
          <p:nvPr>
            <p:ph idx="1" type="body"/>
          </p:nvPr>
        </p:nvSpPr>
        <p:spPr>
          <a:xfrm>
            <a:off x="233775" y="2675618"/>
            <a:ext cx="2106000" cy="612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9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/>
          <p:nvPr>
            <p:ph type="title"/>
          </p:nvPr>
        </p:nvSpPr>
        <p:spPr>
          <a:xfrm>
            <a:off x="367688" y="866746"/>
            <a:ext cx="4775700" cy="787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0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3429000" y="48"/>
            <a:ext cx="3429000" cy="9903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/>
          <p:nvPr>
            <p:ph type="title"/>
          </p:nvPr>
        </p:nvSpPr>
        <p:spPr>
          <a:xfrm>
            <a:off x="199125" y="2374428"/>
            <a:ext cx="3033900" cy="2854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1"/>
          <p:cNvSpPr txBox="1"/>
          <p:nvPr>
            <p:ph idx="1" type="subTitle"/>
          </p:nvPr>
        </p:nvSpPr>
        <p:spPr>
          <a:xfrm>
            <a:off x="199125" y="5397207"/>
            <a:ext cx="3033900" cy="23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3704625" y="1394418"/>
            <a:ext cx="2877600" cy="7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11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/>
          <p:nvPr>
            <p:ph idx="1" type="body"/>
          </p:nvPr>
        </p:nvSpPr>
        <p:spPr>
          <a:xfrm>
            <a:off x="233775" y="8145800"/>
            <a:ext cx="4499100" cy="11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2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233775" y="856878"/>
            <a:ext cx="6390300" cy="11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233775" y="2219044"/>
            <a:ext cx="6390300" cy="65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/>
        </p:nvSpPr>
        <p:spPr>
          <a:xfrm>
            <a:off x="664050" y="2479375"/>
            <a:ext cx="5529900" cy="633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nl" sz="3600"/>
              <a:t>Teken het bijbelverhaal</a:t>
            </a:r>
            <a:endParaRPr b="0" i="0" sz="3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i="1" lang="nl" sz="1200">
                <a:solidFill>
                  <a:srgbClr val="F39430"/>
                </a:solidFill>
              </a:rPr>
              <a:t>Lees het uitgeprinte bijbelverhaal of lees het verhaal uit de opengeslagen bijbel. </a:t>
            </a:r>
            <a:endParaRPr b="0" i="1" sz="1200" u="none" cap="none" strike="noStrike">
              <a:solidFill>
                <a:srgbClr val="F394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1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nl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Opdracht</a:t>
            </a:r>
            <a:br>
              <a:rPr b="1" lang="nl" sz="1200"/>
            </a:br>
            <a:r>
              <a:rPr lang="nl" sz="1200"/>
              <a:t>Nodig:</a:t>
            </a:r>
            <a:endParaRPr sz="1200"/>
          </a:p>
          <a:p>
            <a:pPr indent="-304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nl" sz="1200"/>
              <a:t>Vel papier</a:t>
            </a:r>
            <a:endParaRPr sz="1200"/>
          </a:p>
          <a:p>
            <a:pPr indent="-304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nl" sz="1200"/>
              <a:t>Materiaal om een mooie tekening/schilderij te maken</a:t>
            </a:r>
            <a:endParaRPr sz="1200"/>
          </a:p>
          <a:p>
            <a:pPr indent="-304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nl" sz="1200"/>
              <a:t>Het bijbelverhaal uit 1 Koningen 17:7-16</a:t>
            </a:r>
            <a:endParaRPr sz="12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sz="1200"/>
          </a:p>
          <a:p>
            <a:pPr indent="-304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AutoNum type="arabicPeriod"/>
            </a:pPr>
            <a:r>
              <a:rPr lang="nl" sz="1200"/>
              <a:t>Lees het bijbelverhaal. </a:t>
            </a:r>
            <a:endParaRPr sz="1200"/>
          </a:p>
          <a:p>
            <a:pPr indent="-304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AutoNum type="arabicPeriod"/>
            </a:pPr>
            <a:r>
              <a:rPr lang="nl" sz="1200"/>
              <a:t>Pak een papier en vouw het dubbel</a:t>
            </a:r>
            <a:endParaRPr sz="1200"/>
          </a:p>
          <a:p>
            <a:pPr indent="-304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AutoNum type="arabicPeriod"/>
            </a:pPr>
            <a:r>
              <a:rPr lang="nl" sz="1200"/>
              <a:t>Maak op de ene helft een tekening van de beginsituatie van het verhaal, en op de andere helft een tekening van de eindsituatie. </a:t>
            </a:r>
            <a:endParaRPr sz="1200"/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nl" sz="1200"/>
              <a:t>Met welke situatie begint het verhaal, wat is het probleem?</a:t>
            </a:r>
            <a:endParaRPr sz="1200"/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nl" sz="1200"/>
              <a:t>Hoe voelde de weduwe zich aan het begin van het verhaal, hoe ziet dat eruit?</a:t>
            </a:r>
            <a:endParaRPr sz="1200"/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nl" sz="1200"/>
              <a:t>Hoe voelde de weduwe zich aan het einde van het verhaal, hoe ziet dat eruit? </a:t>
            </a:r>
            <a:endParaRPr sz="12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i="0" sz="1200" u="none" cap="none" strike="noStrike">
              <a:solidFill>
                <a:srgbClr val="00000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nl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Om door te praten</a:t>
            </a:r>
            <a:endParaRPr b="1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nl" sz="1200"/>
              <a:t>Wat maakt de weduwe mee?</a:t>
            </a:r>
            <a:endParaRPr sz="1200"/>
          </a:p>
          <a:p>
            <a:pPr indent="-304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nl" sz="1200"/>
              <a:t>Is ze wanhopig?</a:t>
            </a:r>
            <a:endParaRPr sz="1200"/>
          </a:p>
          <a:p>
            <a:pPr indent="-304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nl" sz="1200"/>
              <a:t>Zorgt Elia voor een wonder?</a:t>
            </a:r>
            <a:endParaRPr sz="1200"/>
          </a:p>
          <a:p>
            <a:pPr indent="-304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nl" sz="1200"/>
              <a:t>Ken je mensen die in zo’n situatie leven, die niets of heel weinig hebben? Durft hij/zij er zo vrij over te praten?</a:t>
            </a:r>
            <a:endParaRPr sz="12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1" sz="1200"/>
          </a:p>
        </p:txBody>
      </p:sp>
      <p:pic>
        <p:nvPicPr>
          <p:cNvPr id="55" name="Google Shape;55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57400" y="8162925"/>
            <a:ext cx="2390774" cy="1345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CE5CD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